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 Light"/>
      <p:regular r:id="rId17"/>
      <p:bold r:id="rId18"/>
    </p:embeddedFont>
    <p:embeddedFont>
      <p:font typeface="Pacifico"/>
      <p:regular r:id="rId19"/>
    </p:embeddedFont>
    <p:embeddedFont>
      <p:font typeface="Comfortaa Medium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regular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Comfortaa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Ligh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acifico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7e11b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f7e11b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f7e11b4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f7e11b4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7e11b4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f7e11b4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f7e11b4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f7e11b4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f7e11b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f7e11b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f7e11b4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f7e11b4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f7e11b4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f7e11b4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7e11b4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f7e11b4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f7e11b4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f7e11b4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7e11b4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7e11b4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od-guide.canada.ca/en/" TargetMode="External"/><Relationship Id="rId4" Type="http://schemas.openxmlformats.org/officeDocument/2006/relationships/hyperlink" Target="https://www.canada.ca/en/health-canada/services/food-nutrition/nutrition-labelling/nutrition-facts-tables.html" TargetMode="External"/><Relationship Id="rId5" Type="http://schemas.openxmlformats.org/officeDocument/2006/relationships/hyperlink" Target="https://open.canada.ca/data/en/dataset/a289fd54-060c-4a96-9fcf-b1c6e706426f" TargetMode="External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@yildir.a.mdsa/whats-in-your-food-a-data-driven-nutrient-analysis-e3a0f7a5c55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hyperlink" Target="https://food-guide.canada.ca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ada.ca/en/health-canada/services/food-nutrition/nutrition-labelling/nutrition-facts-tables.html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yildiramdsa/nutrient_composition_of_common_foods_in_canada_analyzing_the_canadian_nutrient_file/blob/main/notebooks/data_preprocessing.ipynb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alina.yildir/viz/AData-DrivenNutrientAnalysis/AData-DrivenNutrientAnalysis" TargetMode="External"/><Relationship Id="rId4" Type="http://schemas.openxmlformats.org/officeDocument/2006/relationships/hyperlink" Target="https://public.tableau.com/app/profile/alina.yildir/viz/AData-DrivenNutrientAnalysisPerServing/AData-DrivenNutrientAnalys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alina.yildir/viz/AData-DrivenNutrientAnalysis/AData-DrivenNutrientAnalysis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ildiramdsa-nutrient-composition--csv-chatbotcsv-chatbot-kdmzcd.streamlit.ap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069750"/>
            <a:ext cx="5662800" cy="16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What’s in Your Food?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40540D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Data-Driven Nutrient Analysis</a:t>
            </a:r>
            <a:endParaRPr sz="3000">
              <a:solidFill>
                <a:srgbClr val="40540D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84625" y="2731450"/>
            <a:ext cx="303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By Alina Yildir</a:t>
            </a:r>
            <a:endParaRPr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825" y="-12"/>
            <a:ext cx="4128177" cy="41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omfortaa"/>
                <a:ea typeface="Comfortaa"/>
                <a:cs typeface="Comfortaa"/>
                <a:sym typeface="Comfortaa"/>
              </a:rPr>
              <a:t>References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307400"/>
            <a:ext cx="64605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https://food-guide.canada.ca/en/</a:t>
            </a:r>
            <a:r>
              <a:rPr lang="en-CA" sz="14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tables.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https://www.canada.ca/en/health-canada/services/food-nutrition/nutrition-labelling/nutrition-facts-tables.html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Government of Canada. (n.d.). </a:t>
            </a:r>
            <a:r>
              <a:rPr i="1"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Canadian nutrient file.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Retrieved from </a:t>
            </a:r>
            <a:r>
              <a:rPr lang="en-CA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https://open.canada.ca/data/en/dataset/a289fd54-060c-4a96-9fcf-b1c6e706426f</a:t>
            </a:r>
            <a:r>
              <a:rPr lang="en-CA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175" y="0"/>
            <a:ext cx="2528824" cy="25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0" y="1720050"/>
            <a:ext cx="59370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 for Your Attention</a:t>
            </a:r>
            <a:r>
              <a:rPr lang="en-CA" sz="4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4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787125"/>
            <a:ext cx="3569249" cy="3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4294967295" type="body"/>
          </p:nvPr>
        </p:nvSpPr>
        <p:spPr>
          <a:xfrm>
            <a:off x="311700" y="4241125"/>
            <a:ext cx="85206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rgbClr val="1C1C1C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https://medium.com/@yildir.a.mdsa/whats-in-your-food-a-data-driven-nutrient-analysis-e3a0f7a5c553</a:t>
            </a:r>
            <a:r>
              <a:rPr lang="en-CA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02550"/>
            <a:ext cx="40425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According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Canada’s Food Guide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maintaining a balance of nutrients such as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fibre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carbohydrates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potassium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contributes to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better overall health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 At the same time, reducing the intake of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saturated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trans fat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sugar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sodium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and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cholesterol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plays a key role in minimizing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health risks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47" y="608537"/>
            <a:ext cx="4716450" cy="3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764525" y="4420575"/>
            <a:ext cx="404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Canada’s Food Guide,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https://food-guide.canada.ca/en/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58550"/>
            <a:ext cx="53778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objective is to analyze food categories, subcategories, and individual foods to identify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highest and lowest levels of the 12 key nutrients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from the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compare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protein-to-fat ratios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across subcategories, and evaluate </a:t>
            </a:r>
            <a:r>
              <a:rPr b="1"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nutrient density per calorie</a:t>
            </a:r>
            <a:r>
              <a:rPr lang="en-CA"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, focusing on protein, fat, and non-sugar carbohydrates.</a:t>
            </a:r>
            <a:endParaRPr sz="1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537400" y="4291800"/>
            <a:ext cx="3606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Image source: Nutrition Facts Tables, Government of Canada. Retrieved from </a:t>
            </a:r>
            <a:r>
              <a:rPr lang="en-CA" sz="9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https://www.canada.ca/en/health-canada/services/food-nutrition/nutrition-labelling/nutrition-facts-tables.html</a:t>
            </a:r>
            <a:r>
              <a:rPr lang="en-CA" sz="9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9" y="76200"/>
            <a:ext cx="2898747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02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 Preprocessing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2300" y="729900"/>
            <a:ext cx="85794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Dataset: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The Canadian Nutrient File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(Health Canada) – provides nutrient data for 1,000+ commonly consumed foods, covering 19 key nutrients.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Original Format: 17 separate CSV files (one per food category).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Preprocessing Steps (applied to each file individually):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Removed unnamed rows/columns containing only missing values.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Flattened multi-level headers while preserving relevant subheadings.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Selected 12 key nutrients based on </a:t>
            </a:r>
            <a:r>
              <a:rPr b="1"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Nutrition Facts Table</a:t>
            </a: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guidelines.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Standardized column names to align with Health Canada’s format.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Replaced "tr" (trace amounts) and "N/A" (no suitable value available) with 0.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Added the missing + Trans (g) column where necessary.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Retained only relevant columns and reordered them for consistency.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mfortaa"/>
              <a:buChar char="●"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Normalized nutrient values to be per 100g instead of per serving size for standardization.</a:t>
            </a:r>
            <a:b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Final Merged Dataset: 1,098 foods, 16 columns (Food Name, Calories, Fat, Carbohydrates, Protein, Sodium, Iron, etc.).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337400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000">
                <a:solidFill>
                  <a:srgbClr val="43434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Please read more at </a:t>
            </a:r>
            <a:r>
              <a:rPr lang="en-CA" sz="1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https://github.com/yildiramdsa/nutrient_composition_of_common_foods_in_canada_analyzing_the_canadian_nutrient_file/blob/main/notebooks/data_preprocessing.ipynb</a:t>
            </a: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775" y="1486599"/>
            <a:ext cx="2170326" cy="2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724050"/>
            <a:ext cx="85206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1.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contain the highest and lowest levels of the 12 key nutrients listed in the Nutrition Facts Table?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2. Within a selected food category, which subcategories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3. Within a selected subcategory, which individual foods have the highest and lowest levels of these nutrients?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https://public.tableau.com/app/profile/alina.yildir/viz/AData-DrivenNutrientAnalysis/AData-DrivenNutrientAnalysis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https://public.tableau.com/app/profile/alina.yildir/viz/AData-DrivenNutrientAnalysisPerServing/AData-DrivenNutrientAnalysis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920138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4. </a:t>
            </a: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subcategories have the highest and lowest protein-to-fat ratios?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https://public.tableau.com/app/profile/alina.yildir/viz/AData-DrivenNutrientAnalysis/AData-DrivenNutrientAnalysis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999" y="3096424"/>
            <a:ext cx="1951826" cy="19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920138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CA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Question 5. Which food categories have the highest nutrient density per calorie, particularly for protein, fat, and non-sugar carbohydrates?</a:t>
            </a:r>
            <a:endParaRPr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https://yildiramdsa-nutrient-composition--csv-chatbotcsv-chatbot-kdmzcd.streamlit.app</a:t>
            </a:r>
            <a:endParaRPr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925" y="3096425"/>
            <a:ext cx="2047073" cy="204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Database Chatbots: Interacting with CSV Data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475"/>
            <a:ext cx="8839197" cy="19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1126575" y="1248375"/>
            <a:ext cx="15261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Which food categories have the highest nutrient density per calorie, particularly for protein, fat, and non-sugar carbohydrates?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6200" y="3029700"/>
            <a:ext cx="53772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Protein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'Fish and Shellfish' category has the highest protein density per calorie, making it an excellent choice for high-protein diets. This is followed by 'Meat and Poultry', and 'Eggs and Egg Dishes'.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Fat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The 'Fats and Oils' category leads with the highest fat density per calorie, followed by 'Eggs and Egg Dishes' and 'Legumes, Nuts and Seeds'.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Non-Sugar Carbohydrate Density</a:t>
            </a:r>
            <a:r>
              <a:rPr lang="en-CA" sz="1000">
                <a:solidFill>
                  <a:srgbClr val="31333F"/>
                </a:solidFill>
                <a:latin typeface="Comfortaa"/>
                <a:ea typeface="Comfortaa"/>
                <a:cs typeface="Comfortaa"/>
                <a:sym typeface="Comfortaa"/>
              </a:rPr>
              <a:t>: 'Breads, Cereals and Other Grain Products' rank highest, making them ideal for diets that focus on high fiber and complex carbohydrates. This is followed by 'Vegetables and Vegetable Products' and 'Snacks'.</a:t>
            </a:r>
            <a:endParaRPr sz="1000">
              <a:solidFill>
                <a:srgbClr val="313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4329325" y="1078475"/>
            <a:ext cx="37599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df['Protein per Calorie'] = df['Protein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df['Fat per Calorie'] = df['Fat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df['Non-Sugar Carbs per Calorie'] = df['Non-Sugar Carbohydrates (g)'] / df['Calories']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df[['Food Category', 'Protein per Calorie', 'Fat per Calorie', 'Non-Sugar Carbs per Calorie']].groupby('Food Category').mean()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5529600" y="2881425"/>
            <a:ext cx="3518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Protein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		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		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Fat per Calorie</a:t>
            </a: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0.015058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0.003933 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Food Category	Non-Sugar Carbs per Calorie</a:t>
            </a:r>
            <a:endParaRPr b="1"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Baked Goods              0.095682  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Beverages                   0.078777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6025825" y="9020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1706175" y="986000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19030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6656300" y="2761275"/>
            <a:ext cx="366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18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0540D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400">
              <a:solidFill>
                <a:srgbClr val="40540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88400"/>
            <a:ext cx="64560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Identified food categories with the highest and lowest levels of 12 key nutrients.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Analyzed subcategories within each food category to determine nutrient variation.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Examined individual foods within subcategories to highlight the most and least nutrient-dense options.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Compared food subcategories based on protein-to-fat ratios.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omfortaa"/>
              <a:buChar char="●"/>
            </a:pPr>
            <a:r>
              <a:rPr lang="en-CA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Evaluated nutrient density per calorie, focusing on protein, fat, and non-sugar carbohydrates.</a:t>
            </a:r>
            <a:endParaRPr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850" y="1459800"/>
            <a:ext cx="2223901" cy="22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